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sldIdLst>
    <p:sldId id="256" r:id="rId5"/>
    <p:sldId id="597" r:id="rId6"/>
    <p:sldId id="598" r:id="rId7"/>
    <p:sldId id="608" r:id="rId8"/>
    <p:sldId id="599" r:id="rId9"/>
    <p:sldId id="609" r:id="rId10"/>
    <p:sldId id="600" r:id="rId11"/>
    <p:sldId id="605" r:id="rId12"/>
    <p:sldId id="606" r:id="rId13"/>
    <p:sldId id="601" r:id="rId14"/>
    <p:sldId id="602" r:id="rId15"/>
    <p:sldId id="603" r:id="rId16"/>
    <p:sldId id="604" r:id="rId17"/>
    <p:sldId id="60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3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1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3.png"/><Relationship Id="rId2" Type="http://schemas.openxmlformats.org/officeDocument/2006/relationships/image" Target="../media/image18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5.png"/><Relationship Id="rId2" Type="http://schemas.openxmlformats.org/officeDocument/2006/relationships/image" Target="../media/image18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7.png"/><Relationship Id="rId4" Type="http://schemas.openxmlformats.org/officeDocument/2006/relationships/image" Target="../media/image18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9.png"/><Relationship Id="rId2" Type="http://schemas.openxmlformats.org/officeDocument/2006/relationships/image" Target="../media/image18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1.png"/><Relationship Id="rId4" Type="http://schemas.openxmlformats.org/officeDocument/2006/relationships/image" Target="../media/image19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3.png"/><Relationship Id="rId2" Type="http://schemas.openxmlformats.org/officeDocument/2006/relationships/image" Target="../media/image19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5.png"/><Relationship Id="rId4" Type="http://schemas.openxmlformats.org/officeDocument/2006/relationships/image" Target="../media/image19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3.png"/><Relationship Id="rId2" Type="http://schemas.openxmlformats.org/officeDocument/2006/relationships/image" Target="../media/image17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7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7.png"/><Relationship Id="rId2" Type="http://schemas.openxmlformats.org/officeDocument/2006/relationships/image" Target="../media/image17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9.png"/><Relationship Id="rId2" Type="http://schemas.openxmlformats.org/officeDocument/2006/relationships/image" Target="../media/image17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2286000"/>
            <a:ext cx="83820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b="1" dirty="0" smtClean="0">
                <a:solidFill>
                  <a:srgbClr val="0070C0"/>
                </a:solidFill>
              </a:rPr>
              <a:t>College Technical Math 1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76600"/>
            <a:ext cx="7315200" cy="2362200"/>
          </a:xfrm>
        </p:spPr>
        <p:txBody>
          <a:bodyPr/>
          <a:lstStyle/>
          <a:p>
            <a:pPr eaLnBrk="1" hangingPunct="1"/>
            <a:r>
              <a:rPr lang="en-US" u="sng" dirty="0" smtClean="0"/>
              <a:t>Section </a:t>
            </a:r>
            <a:r>
              <a:rPr lang="en-US" u="sng" dirty="0" smtClean="0"/>
              <a:t>4.3</a:t>
            </a:r>
            <a:endParaRPr lang="en-US" dirty="0" smtClean="0"/>
          </a:p>
          <a:p>
            <a:pPr eaLnBrk="1" hangingPunct="1"/>
            <a:r>
              <a:rPr lang="en-US" dirty="0" smtClean="0"/>
              <a:t>Time, Temperature and Other Measures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7034" y="1447800"/>
            <a:ext cx="58699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Temperature Conversions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336447"/>
            <a:ext cx="3684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Fahrenheit to Celsius: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67000" y="3124200"/>
                <a:ext cx="2774028" cy="910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℃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℉−32)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124200"/>
                <a:ext cx="2774028" cy="91057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85913" y="4191000"/>
                <a:ext cx="6296917" cy="11409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1. Subtract 32 from the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℉</m:t>
                    </m:r>
                  </m:oMath>
                </a14:m>
                <a:r>
                  <a:rPr lang="en-US" sz="2800" dirty="0" smtClean="0"/>
                  <a:t> temperature</a:t>
                </a:r>
              </a:p>
              <a:p>
                <a:r>
                  <a:rPr lang="en-US" sz="2800" dirty="0" smtClean="0"/>
                  <a:t>2. Multiply the difference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913" y="4191000"/>
                <a:ext cx="6296917" cy="1140953"/>
              </a:xfrm>
              <a:prstGeom prst="rect">
                <a:avLst/>
              </a:prstGeom>
              <a:blipFill rotWithShape="1">
                <a:blip r:embed="rId3"/>
                <a:stretch>
                  <a:fillRect l="-2035" t="-5348" r="-581" b="-4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007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7034" y="1447800"/>
            <a:ext cx="58699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Temperature Conversions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336447"/>
            <a:ext cx="3684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Celsius to Fahrenheit: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67000" y="3124200"/>
                <a:ext cx="2475871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℉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℃+32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124200"/>
                <a:ext cx="2475871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85913" y="4191000"/>
                <a:ext cx="4002442" cy="11351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1. Multiply the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℃</m:t>
                    </m:r>
                  </m:oMath>
                </a14:m>
                <a:r>
                  <a:rPr lang="en-US" sz="2800" dirty="0" smtClean="0"/>
                  <a:t>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2. Add 32 to the product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913" y="4191000"/>
                <a:ext cx="4002442" cy="1135183"/>
              </a:xfrm>
              <a:prstGeom prst="rect">
                <a:avLst/>
              </a:prstGeom>
              <a:blipFill rotWithShape="1">
                <a:blip r:embed="rId3"/>
                <a:stretch>
                  <a:fillRect l="-3201" r="-1677" b="-13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39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7034" y="1447800"/>
            <a:ext cx="58699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Temperature Conversions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" y="2394151"/>
                <a:ext cx="619111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Convert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50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℉ </m:t>
                    </m:r>
                  </m:oMath>
                </a14:m>
                <a:r>
                  <a:rPr lang="en-US" sz="2800" dirty="0" smtClean="0"/>
                  <a:t> to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℃</m:t>
                    </m:r>
                  </m:oMath>
                </a14:m>
                <a:r>
                  <a:rPr lang="en-US" sz="2800" dirty="0" smtClean="0"/>
                  <a:t>              (Example)</a:t>
                </a:r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394151"/>
                <a:ext cx="6191118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2069" t="-11628" r="-78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74937" y="3276600"/>
                <a:ext cx="2855654" cy="910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℃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50−32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937" y="3276600"/>
                <a:ext cx="2855654" cy="9105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19200" y="4271030"/>
                <a:ext cx="2030877" cy="910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℃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18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271030"/>
                <a:ext cx="2030877" cy="91057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19200" y="5261630"/>
                <a:ext cx="147425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℃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=10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261630"/>
                <a:ext cx="147425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417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7034" y="1447800"/>
            <a:ext cx="58699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Temperature Conversions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" y="2394151"/>
                <a:ext cx="622157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Convert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15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℃</m:t>
                    </m:r>
                  </m:oMath>
                </a14:m>
                <a:r>
                  <a:rPr lang="en-US" sz="2800" dirty="0" smtClean="0"/>
                  <a:t>  to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℉</m:t>
                    </m:r>
                  </m:oMath>
                </a14:m>
                <a:r>
                  <a:rPr lang="en-US" sz="2800" dirty="0" smtClean="0"/>
                  <a:t>              (Example)</a:t>
                </a:r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394151"/>
                <a:ext cx="6221575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2059" t="-11628" r="-490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74937" y="3276600"/>
                <a:ext cx="2846036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℉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15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+32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937" y="3276600"/>
                <a:ext cx="2846036" cy="9017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19200" y="4271030"/>
                <a:ext cx="228940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℉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=27+32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271030"/>
                <a:ext cx="2289409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19200" y="4953000"/>
                <a:ext cx="146463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℉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=59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953000"/>
                <a:ext cx="1464632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006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7034" y="1447800"/>
            <a:ext cx="58699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Temperature Conversions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0" y="2590800"/>
                <a:ext cx="627126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Convert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95 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℉</m:t>
                    </m:r>
                  </m:oMath>
                </a14:m>
                <a:r>
                  <a:rPr lang="en-US" sz="2800" dirty="0" smtClean="0"/>
                  <a:t> to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℃</m:t>
                    </m:r>
                  </m:oMath>
                </a14:m>
                <a:r>
                  <a:rPr lang="en-US" sz="2800" dirty="0" smtClean="0"/>
                  <a:t>.          (Skill Check)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90800"/>
                <a:ext cx="6271269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1944" t="-11628" r="-875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4191000"/>
                <a:ext cx="647965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Convert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215 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℃</m:t>
                    </m:r>
                  </m:oMath>
                </a14:m>
                <a:r>
                  <a:rPr lang="en-US" sz="2800" dirty="0" smtClean="0"/>
                  <a:t> to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℉</m:t>
                    </m:r>
                  </m:oMath>
                </a14:m>
                <a:r>
                  <a:rPr lang="en-US" sz="2800" dirty="0" smtClean="0"/>
                  <a:t>.          (Skill Check)</a:t>
                </a:r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191000"/>
                <a:ext cx="6479659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1881" t="-11765" r="-659" b="-3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71936" y="3248956"/>
                <a:ext cx="108555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35 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℃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1936" y="3248956"/>
                <a:ext cx="1085554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81400" y="5039380"/>
                <a:ext cx="12747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419 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℉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5039380"/>
                <a:ext cx="1274708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le 6"/>
          <p:cNvSpPr/>
          <p:nvPr/>
        </p:nvSpPr>
        <p:spPr bwMode="auto">
          <a:xfrm>
            <a:off x="2461295" y="3267601"/>
            <a:ext cx="3733800" cy="69828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461295" y="5029200"/>
            <a:ext cx="3733800" cy="69828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705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4892" y="1371600"/>
            <a:ext cx="43396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Other Conversions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1" y="2307419"/>
            <a:ext cx="8763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tables from the textbook contain the conversion factors for:</a:t>
            </a:r>
          </a:p>
          <a:p>
            <a:endParaRPr lang="en-US" sz="2800" dirty="0"/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/>
              <a:t>Units of time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/>
              <a:t>Units of temperature (Fahrenheit and Celsius)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/>
              <a:t>Converting between the US Customary and Metric system of measures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530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447800"/>
            <a:ext cx="39209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Time Conversion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3622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If you studied for 3.5 h, how many minutes did you study?  (Example)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09235" y="3733800"/>
                <a:ext cx="322113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3.5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60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=210 </m:t>
                      </m:r>
                      <m:r>
                        <a:rPr lang="en-US" sz="2800" b="0" i="1" smtClean="0">
                          <a:latin typeface="Cambria Math"/>
                        </a:rPr>
                        <m:t>𝑚𝑖𝑛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9235" y="3733800"/>
                <a:ext cx="3221138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 bwMode="auto">
          <a:xfrm flipV="1">
            <a:off x="2790235" y="4257020"/>
            <a:ext cx="533400" cy="31498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946921" y="4633686"/>
            <a:ext cx="6429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From the table “h to min multiply by 60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633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447800"/>
            <a:ext cx="39209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Time Conversion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3622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If you studied for 3.5 h, how many minutes did you study?  (Example)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94721" y="3472542"/>
                <a:ext cx="4558364" cy="1060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3.5 </m:t>
                      </m:r>
                      <m:r>
                        <a:rPr lang="en-US" sz="2800" b="0" i="1" smtClean="0">
                          <a:latin typeface="Cambria Math"/>
                        </a:rPr>
                        <m:t>h𝑟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60 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𝑚𝑖𝑛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1 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h𝑟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=210 </m:t>
                      </m:r>
                      <m:r>
                        <a:rPr lang="en-US" sz="2800" b="0" i="1" smtClean="0">
                          <a:latin typeface="Cambria Math"/>
                        </a:rPr>
                        <m:t>𝑚𝑖𝑛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4721" y="3472542"/>
                <a:ext cx="4558364" cy="10604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 bwMode="auto">
          <a:xfrm flipV="1">
            <a:off x="3451436" y="4533025"/>
            <a:ext cx="510964" cy="35304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947224" y="4634402"/>
            <a:ext cx="2504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From the table</a:t>
            </a:r>
            <a:endParaRPr lang="en-US" sz="2800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3104576" y="3806840"/>
            <a:ext cx="316350" cy="39188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217550" y="4043164"/>
            <a:ext cx="316350" cy="39188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8082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447800"/>
            <a:ext cx="39209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Time Conversion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3622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process takes 182 s to perform. </a:t>
            </a:r>
            <a:r>
              <a:rPr lang="en-US" sz="2800" dirty="0"/>
              <a:t> </a:t>
            </a:r>
            <a:r>
              <a:rPr lang="en-US" sz="2800" dirty="0" smtClean="0"/>
              <a:t>How many minutes is this?  (Example)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09235" y="3733800"/>
                <a:ext cx="448430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182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0.016667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≈3.03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𝑚𝑖𝑛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9235" y="3733800"/>
                <a:ext cx="4484305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 bwMode="auto">
          <a:xfrm flipV="1">
            <a:off x="2790235" y="4257020"/>
            <a:ext cx="533400" cy="31498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09600" y="4648200"/>
            <a:ext cx="7882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From the table “sec to min multiply by 0.016667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291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447800"/>
            <a:ext cx="39209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Time Conversion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3622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process takes 182 s to perform. </a:t>
            </a:r>
            <a:r>
              <a:rPr lang="en-US" sz="2800" dirty="0"/>
              <a:t> </a:t>
            </a:r>
            <a:r>
              <a:rPr lang="en-US" sz="2800" dirty="0" smtClean="0"/>
              <a:t>How many minutes is this?  (Example)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09235" y="3472548"/>
                <a:ext cx="4786760" cy="1060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182 </m:t>
                      </m:r>
                      <m:r>
                        <a:rPr lang="en-US" sz="2800" b="0" i="1" smtClean="0">
                          <a:latin typeface="Cambria Math"/>
                        </a:rPr>
                        <m:t>𝑠𝑒𝑐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1 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𝑚𝑖𝑛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60 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𝑠𝑒𝑐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≈3.03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𝑚𝑖𝑛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9235" y="3472548"/>
                <a:ext cx="4786760" cy="10604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 bwMode="auto">
          <a:xfrm flipV="1">
            <a:off x="3193074" y="4533031"/>
            <a:ext cx="832894" cy="37677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09600" y="4648200"/>
            <a:ext cx="2603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From the table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409370" y="3835868"/>
            <a:ext cx="316350" cy="39188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623942" y="4101220"/>
            <a:ext cx="316350" cy="39188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6961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447800"/>
            <a:ext cx="39209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Time Conversion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4800" y="2362200"/>
                <a:ext cx="8458200" cy="1574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If water flows through a fire hose at the rate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96 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𝑔𝑎𝑙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𝑚𝑖𝑛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, </m:t>
                    </m:r>
                  </m:oMath>
                </a14:m>
                <a:r>
                  <a:rPr lang="en-US" sz="2800" dirty="0" smtClean="0"/>
                  <a:t>how many gallons will flow per second?  (Example)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362200"/>
                <a:ext cx="8458200" cy="1574662"/>
              </a:xfrm>
              <a:prstGeom prst="rect">
                <a:avLst/>
              </a:prstGeom>
              <a:blipFill rotWithShape="1">
                <a:blip r:embed="rId2"/>
                <a:stretch>
                  <a:fillRect l="-1441" t="-3876" b="-9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1143000" y="4114800"/>
            <a:ext cx="3733800" cy="1295400"/>
            <a:chOff x="1143000" y="4114800"/>
            <a:chExt cx="3733800" cy="12954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1480921" y="4343400"/>
                  <a:ext cx="1305357" cy="9075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96 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𝑔𝑎𝑙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𝑚𝑖𝑛</m:t>
                            </m:r>
                          </m:den>
                        </m:f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80921" y="4343400"/>
                  <a:ext cx="1305357" cy="907556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Connector 8"/>
            <p:cNvCxnSpPr/>
            <p:nvPr/>
          </p:nvCxnSpPr>
          <p:spPr bwMode="auto">
            <a:xfrm>
              <a:off x="1143000" y="4797178"/>
              <a:ext cx="3733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2786278" y="4114800"/>
              <a:ext cx="0" cy="129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871377" y="4336555"/>
                <a:ext cx="1279709" cy="9019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𝑚𝑖𝑛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60 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𝑠𝑒𝑐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377" y="4336555"/>
                <a:ext cx="1279709" cy="90191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1752600" y="4512722"/>
            <a:ext cx="2341472" cy="725747"/>
            <a:chOff x="1752600" y="4512722"/>
            <a:chExt cx="2341472" cy="725747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1752600" y="5029200"/>
              <a:ext cx="762000" cy="209269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3332072" y="4512722"/>
              <a:ext cx="762000" cy="209269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600942" y="4267200"/>
                <a:ext cx="3496663" cy="13413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96 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𝑔𝑎𝑙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60 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𝑠𝑒𝑐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=1.6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𝑔𝑎𝑙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𝑠𝑒𝑐</m:t>
                          </m:r>
                        </m:den>
                      </m:f>
                    </m:oMath>
                  </m:oMathPara>
                </a14:m>
                <a:endParaRPr lang="en-US" sz="2800" b="0" dirty="0" smtClean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942" y="4267200"/>
                <a:ext cx="3496663" cy="134139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291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447800"/>
            <a:ext cx="39209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Time Conversion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399" y="2350961"/>
            <a:ext cx="7457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How many days are in 36 h?       (Skill Check)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51542" y="40386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physical test took 5.3 min to perform. How many seconds is this?    (Skill Check)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54390" y="3124200"/>
                <a:ext cx="161550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1.5 </m:t>
                      </m:r>
                      <m:r>
                        <a:rPr lang="en-US" sz="2800" b="0" i="1" smtClean="0">
                          <a:latin typeface="Cambria Math"/>
                        </a:rPr>
                        <m:t>𝑑𝑎𝑦𝑠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390" y="3124200"/>
                <a:ext cx="1615507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22903" y="5254317"/>
                <a:ext cx="147848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318 </m:t>
                      </m:r>
                      <m:r>
                        <a:rPr lang="en-US" sz="2800" b="0" i="1" smtClean="0">
                          <a:latin typeface="Cambria Math"/>
                        </a:rPr>
                        <m:t>𝑠𝑒𝑐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903" y="5254317"/>
                <a:ext cx="147848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le 6"/>
          <p:cNvSpPr/>
          <p:nvPr/>
        </p:nvSpPr>
        <p:spPr bwMode="auto">
          <a:xfrm>
            <a:off x="2461295" y="3036669"/>
            <a:ext cx="3733800" cy="69828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461295" y="5166786"/>
            <a:ext cx="3733800" cy="69828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360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447800"/>
            <a:ext cx="39209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Time Conversion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3399" y="2350961"/>
                <a:ext cx="8458201" cy="1574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A pump can dispose of sludge at a rate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3,600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𝑙𝑏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h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sz="2800" dirty="0" smtClean="0"/>
                  <a:t> How many pounds can be disposed of per minute?       (Skill Check)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399" y="2350961"/>
                <a:ext cx="8458201" cy="1574662"/>
              </a:xfrm>
              <a:prstGeom prst="rect">
                <a:avLst/>
              </a:prstGeom>
              <a:blipFill rotWithShape="1">
                <a:blip r:embed="rId2"/>
                <a:stretch>
                  <a:fillRect l="-1441" r="-6628" b="-10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36247" y="4082748"/>
                <a:ext cx="1369542" cy="9103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60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𝑙𝑏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𝑚𝑖𝑛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6247" y="4082748"/>
                <a:ext cx="1369542" cy="9103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le 6"/>
          <p:cNvSpPr/>
          <p:nvPr/>
        </p:nvSpPr>
        <p:spPr bwMode="auto">
          <a:xfrm>
            <a:off x="2461295" y="4082748"/>
            <a:ext cx="3733800" cy="92046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126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FVTC_blue_WAF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0CCA68211DAA4CABF60667D6DDF88B" ma:contentTypeVersion="1" ma:contentTypeDescription="Create a new document." ma:contentTypeScope="" ma:versionID="53d7caf5aa0e73133c2c74d5675301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1BEC86-DEB6-45BD-AF6E-8AE6F718A479}">
  <ds:schemaRefs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A359B6F-52B8-49AC-9930-E97874F7D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AB4DAE7-2DE8-4B54-AB1A-9FDCBCA94A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FVTC_blue_WAF</Template>
  <TotalTime>2112</TotalTime>
  <Words>333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ＭＳ Ｐゴシック</vt:lpstr>
      <vt:lpstr>Arial</vt:lpstr>
      <vt:lpstr>Cambria Math</vt:lpstr>
      <vt:lpstr>Wingdings</vt:lpstr>
      <vt:lpstr>FVTC_blue_WAF</vt:lpstr>
      <vt:lpstr>College Technical Math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Fox Valley Technical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muhlebac</dc:creator>
  <cp:lastModifiedBy>Jeffery Frenkel</cp:lastModifiedBy>
  <cp:revision>287</cp:revision>
  <cp:lastPrinted>2009-03-09T19:30:18Z</cp:lastPrinted>
  <dcterms:created xsi:type="dcterms:W3CDTF">2009-04-30T13:56:20Z</dcterms:created>
  <dcterms:modified xsi:type="dcterms:W3CDTF">2014-10-22T16:46:40Z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0x010100B30CCA68211DAA4CABF60667D6DDF88B</vt:lpwstr>
  </property>
  <property fmtid="{D5CDD505-2E9C-101B-9397-08002B2CF9AE}" pid="3" name="_AdHocReviewCycleID">
    <vt:i4>1290275674</vt:i4>
  </property>
  <property fmtid="{D5CDD505-2E9C-101B-9397-08002B2CF9AE}" pid="4" name="_NewReviewCycle">
    <vt:lpwstr/>
  </property>
  <property fmtid="{D5CDD505-2E9C-101B-9397-08002B2CF9AE}" pid="5" name="_EmailSubject">
    <vt:lpwstr>CTM 1</vt:lpwstr>
  </property>
  <property fmtid="{D5CDD505-2E9C-101B-9397-08002B2CF9AE}" pid="6" name="_AuthorEmail">
    <vt:lpwstr>wallberg@fvtc.edu</vt:lpwstr>
  </property>
  <property fmtid="{D5CDD505-2E9C-101B-9397-08002B2CF9AE}" pid="7" name="_AuthorEmailDisplayName">
    <vt:lpwstr>Wallberg, Ronald P.</vt:lpwstr>
  </property>
</Properties>
</file>